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60" r:id="rId4"/>
    <p:sldId id="268" r:id="rId5"/>
    <p:sldId id="258" r:id="rId6"/>
    <p:sldId id="269" r:id="rId7"/>
    <p:sldId id="270" r:id="rId8"/>
    <p:sldId id="261" r:id="rId9"/>
    <p:sldId id="272" r:id="rId10"/>
    <p:sldId id="273" r:id="rId11"/>
    <p:sldId id="263" r:id="rId12"/>
    <p:sldId id="264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B3D7FF"/>
    <a:srgbClr val="F9CBD4"/>
    <a:srgbClr val="00CC00"/>
    <a:srgbClr val="0070C0"/>
    <a:srgbClr val="996633"/>
    <a:srgbClr val="006600"/>
    <a:srgbClr val="FF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81903" autoAdjust="0"/>
  </p:normalViewPr>
  <p:slideViewPr>
    <p:cSldViewPr snapToGrid="0">
      <p:cViewPr varScale="1">
        <p:scale>
          <a:sx n="90" d="100"/>
          <a:sy n="90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1A119-17F3-4D94-ADFC-A81AAFA30A5A}" type="datetimeFigureOut">
              <a:rPr lang="en-GB" smtClean="0"/>
              <a:t>18/06/2017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965D-320E-4022-9586-35427E878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6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17800" y="0"/>
            <a:ext cx="9910763" cy="7434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1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Front_Top_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P_Logo_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2514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857250" y="3429000"/>
            <a:ext cx="7524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900" i="0">
              <a:solidFill>
                <a:srgbClr val="C51538"/>
              </a:solidFill>
              <a:latin typeface="Impact" panose="020B0806030902050204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2438400"/>
            <a:ext cx="7543800" cy="533400"/>
          </a:xfrm>
        </p:spPr>
        <p:txBody>
          <a:bodyPr anchor="t"/>
          <a:lstStyle>
            <a:lvl1pPr>
              <a:defRPr sz="3900" b="1"/>
            </a:lvl1pPr>
          </a:lstStyle>
          <a:p>
            <a:r>
              <a:rPr lang="da-DK" dirty="0"/>
              <a:t>Click to edit Master title style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562600"/>
            <a:ext cx="7543800" cy="228600"/>
          </a:xfrm>
        </p:spPr>
        <p:txBody>
          <a:bodyPr/>
          <a:lstStyle>
            <a:lvl1pPr>
              <a:defRPr sz="1600">
                <a:solidFill>
                  <a:srgbClr val="040404"/>
                </a:solidFill>
              </a:defRPr>
            </a:lvl1pPr>
          </a:lstStyle>
          <a:p>
            <a:r>
              <a:rPr lang="da-DK" dirty="0"/>
              <a:t>Name of speaker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553200"/>
            <a:ext cx="7543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600" i="0">
                <a:solidFill>
                  <a:srgbClr val="6A6F77"/>
                </a:solidFill>
              </a:defRPr>
            </a:lvl1pPr>
          </a:lstStyle>
          <a:p>
            <a:pPr>
              <a:defRPr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57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49102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6096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096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204206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1980765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296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30200" y="2708275"/>
            <a:ext cx="8489950" cy="34575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D17297-B6BE-4A61-8AAA-F0C0F221532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9261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296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78DE19-8DA1-422F-A621-3CE60DA2070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539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58781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DC483-DA05-44E0-9B2F-3D646F8CF3E9}"/>
              </a:ext>
            </a:extLst>
          </p:cNvPr>
          <p:cNvSpPr txBox="1"/>
          <p:nvPr userDrawn="1"/>
        </p:nvSpPr>
        <p:spPr bwMode="auto">
          <a:xfrm>
            <a:off x="8753302" y="42088"/>
            <a:ext cx="3906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fld id="{034C5E52-7D3D-43A8-8F0A-C218F7808863}" type="slidenum">
              <a:rPr lang="en-US" sz="1400" i="0" kern="0" smtClean="0">
                <a:solidFill>
                  <a:srgbClr val="040404"/>
                </a:solidFill>
                <a:latin typeface="+mj-lt"/>
              </a:rPr>
              <a:t>‹#›</a:t>
            </a:fld>
            <a:endParaRPr lang="en-US" sz="1400" i="0" kern="0" dirty="0">
              <a:solidFill>
                <a:srgbClr val="04040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0361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>
                <a:solidFill>
                  <a:srgbClr val="040404"/>
                </a:solidFill>
              </a:defRPr>
            </a:lvl1pPr>
            <a:lvl2pPr indent="0">
              <a:defRPr>
                <a:solidFill>
                  <a:srgbClr val="040404"/>
                </a:solidFill>
              </a:defRPr>
            </a:lvl2pPr>
            <a:lvl3pPr indent="0">
              <a:defRPr>
                <a:solidFill>
                  <a:srgbClr val="040404"/>
                </a:solidFill>
              </a:defRPr>
            </a:lvl3pPr>
            <a:lvl4pPr indent="0">
              <a:defRPr>
                <a:solidFill>
                  <a:srgbClr val="040404"/>
                </a:solidFill>
              </a:defRPr>
            </a:lvl4pPr>
            <a:lvl5pPr indent="0">
              <a:defRPr>
                <a:solidFill>
                  <a:srgbClr val="04040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53168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4040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05012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1412776"/>
            <a:ext cx="3744416" cy="4896544"/>
          </a:xfrm>
        </p:spPr>
        <p:txBody>
          <a:bodyPr/>
          <a:lstStyle>
            <a:lvl1pPr>
              <a:defRPr sz="1800">
                <a:solidFill>
                  <a:srgbClr val="040404"/>
                </a:solidFill>
              </a:defRPr>
            </a:lvl1pPr>
            <a:lvl2pPr>
              <a:defRPr sz="1600">
                <a:solidFill>
                  <a:srgbClr val="040404"/>
                </a:solidFill>
              </a:defRPr>
            </a:lvl2pPr>
            <a:lvl3pPr>
              <a:defRPr sz="1600">
                <a:solidFill>
                  <a:srgbClr val="040404"/>
                </a:solidFill>
              </a:defRPr>
            </a:lvl3pPr>
            <a:lvl4pPr>
              <a:defRPr sz="1600">
                <a:solidFill>
                  <a:srgbClr val="040404"/>
                </a:solidFill>
              </a:defRPr>
            </a:lvl4pPr>
            <a:lvl5pPr>
              <a:defRPr sz="1600">
                <a:solidFill>
                  <a:srgbClr val="04040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3925044" cy="4896544"/>
          </a:xfrm>
        </p:spPr>
        <p:txBody>
          <a:bodyPr/>
          <a:lstStyle>
            <a:lvl1pPr>
              <a:defRPr sz="1800">
                <a:solidFill>
                  <a:srgbClr val="040404"/>
                </a:solidFill>
              </a:defRPr>
            </a:lvl1pPr>
            <a:lvl2pPr>
              <a:defRPr sz="1600">
                <a:solidFill>
                  <a:srgbClr val="040404"/>
                </a:solidFill>
              </a:defRPr>
            </a:lvl2pPr>
            <a:lvl3pPr>
              <a:defRPr sz="1600">
                <a:solidFill>
                  <a:srgbClr val="040404"/>
                </a:solidFill>
              </a:defRPr>
            </a:lvl3pPr>
            <a:lvl4pPr>
              <a:defRPr sz="1600">
                <a:solidFill>
                  <a:srgbClr val="040404"/>
                </a:solidFill>
              </a:defRPr>
            </a:lvl4pPr>
            <a:lvl5pPr>
              <a:defRPr sz="1600">
                <a:solidFill>
                  <a:srgbClr val="04040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04277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4040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040404"/>
                </a:solidFill>
              </a:defRPr>
            </a:lvl1pPr>
            <a:lvl2pPr>
              <a:defRPr sz="2000">
                <a:solidFill>
                  <a:srgbClr val="040404"/>
                </a:solidFill>
              </a:defRPr>
            </a:lvl2pPr>
            <a:lvl3pPr>
              <a:defRPr sz="1800">
                <a:solidFill>
                  <a:srgbClr val="040404"/>
                </a:solidFill>
              </a:defRPr>
            </a:lvl3pPr>
            <a:lvl4pPr>
              <a:defRPr sz="1600">
                <a:solidFill>
                  <a:srgbClr val="040404"/>
                </a:solidFill>
              </a:defRPr>
            </a:lvl4pPr>
            <a:lvl5pPr>
              <a:defRPr sz="1600">
                <a:solidFill>
                  <a:srgbClr val="040404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4040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040404"/>
                </a:solidFill>
              </a:defRPr>
            </a:lvl1pPr>
            <a:lvl2pPr>
              <a:defRPr sz="2000">
                <a:solidFill>
                  <a:srgbClr val="040404"/>
                </a:solidFill>
              </a:defRPr>
            </a:lvl2pPr>
            <a:lvl3pPr>
              <a:defRPr sz="1800">
                <a:solidFill>
                  <a:srgbClr val="040404"/>
                </a:solidFill>
              </a:defRPr>
            </a:lvl3pPr>
            <a:lvl4pPr>
              <a:defRPr sz="1600">
                <a:solidFill>
                  <a:srgbClr val="040404"/>
                </a:solidFill>
              </a:defRPr>
            </a:lvl4pPr>
            <a:lvl5pPr>
              <a:defRPr sz="1600">
                <a:solidFill>
                  <a:srgbClr val="040404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162139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13062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47199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301916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174625" indent="-174625">
              <a:buFont typeface="Arial" pitchFamily="34" charset="0"/>
              <a:buNone/>
              <a:tabLst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140061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9" descr="Second_Top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0"/>
            <a:ext cx="7543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dirty="0"/>
              <a:t>Click to edit Master title style</a:t>
            </a:r>
          </a:p>
        </p:txBody>
      </p:sp>
      <p:sp>
        <p:nvSpPr>
          <p:cNvPr id="1028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268760"/>
            <a:ext cx="758832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dirty="0"/>
              <a:t>Click to edit Master text styles</a:t>
            </a:r>
          </a:p>
          <a:p>
            <a:pPr lvl="1"/>
            <a:r>
              <a:rPr lang="da-DK" altLang="en-US" dirty="0"/>
              <a:t>Second level</a:t>
            </a:r>
          </a:p>
          <a:p>
            <a:pPr lvl="2"/>
            <a:r>
              <a:rPr lang="da-DK" altLang="en-US" dirty="0"/>
              <a:t>Third level</a:t>
            </a:r>
          </a:p>
          <a:p>
            <a:pPr lvl="3"/>
            <a:r>
              <a:rPr lang="da-DK" altLang="en-US" dirty="0"/>
              <a:t>Fourth level</a:t>
            </a:r>
          </a:p>
          <a:p>
            <a:pPr lvl="4"/>
            <a:r>
              <a:rPr lang="da-DK" altLang="en-US" dirty="0"/>
              <a:t>Fifth level</a:t>
            </a:r>
          </a:p>
        </p:txBody>
      </p:sp>
      <p:pic>
        <p:nvPicPr>
          <p:cNvPr id="1029" name="Picture 40" descr="IMP_Logo_2Colour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46" y="343830"/>
            <a:ext cx="1121314" cy="29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1060" y="95715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 i="0">
                <a:solidFill>
                  <a:srgbClr val="040404"/>
                </a:solidFill>
                <a:latin typeface="+mn-lt"/>
              </a:defRPr>
            </a:lvl1pPr>
          </a:lstStyle>
          <a:p>
            <a:fld id="{E0CBCA27-F025-40A5-9861-1E4B8145EF9E}" type="slidenum">
              <a:rPr lang="da-DK" altLang="en-US" smtClean="0"/>
              <a:pPr/>
              <a:t>‹#›</a:t>
            </a:fld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405780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C5153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rgbClr val="040404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40404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40404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400">
          <a:solidFill>
            <a:srgbClr val="040404"/>
          </a:solidFill>
          <a:latin typeface="+mn-lt"/>
        </a:defRPr>
      </a:lvl4pPr>
      <a:lvl5pPr marL="1727200" indent="-203200" algn="l" rtl="0" eaLnBrk="0" fontAlgn="base" hangingPunct="0">
        <a:spcBef>
          <a:spcPct val="20000"/>
        </a:spcBef>
        <a:spcAft>
          <a:spcPct val="0"/>
        </a:spcAft>
        <a:buChar char="°"/>
        <a:defRPr sz="1400">
          <a:solidFill>
            <a:srgbClr val="040404"/>
          </a:solidFill>
          <a:latin typeface="+mn-lt"/>
        </a:defRPr>
      </a:lvl5pPr>
      <a:lvl6pPr marL="2184400" indent="-203200" algn="l" rtl="0" fontAlgn="base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6pPr>
      <a:lvl7pPr marL="2641600" indent="-203200" algn="l" rtl="0" fontAlgn="base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7pPr>
      <a:lvl8pPr marL="3098800" indent="-203200" algn="l" rtl="0" fontAlgn="base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8pPr>
      <a:lvl9pPr marL="3556000" indent="-203200" algn="l" rtl="0" fontAlgn="base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n.mah13@imperia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Development of Mobile Application for Measuring Vehicle Ride Comfort and Road Surface Quality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838200" y="4224684"/>
            <a:ext cx="7543800" cy="1984592"/>
          </a:xfrm>
        </p:spPr>
        <p:txBody>
          <a:bodyPr/>
          <a:lstStyle/>
          <a:p>
            <a:pPr marL="0" indent="0"/>
            <a:r>
              <a:rPr lang="en-GB" b="1" dirty="0"/>
              <a:t>Mun Chun Mah</a:t>
            </a:r>
            <a:endParaRPr lang="en-GB" dirty="0"/>
          </a:p>
          <a:p>
            <a:endParaRPr lang="en-GB" dirty="0"/>
          </a:p>
          <a:p>
            <a:r>
              <a:rPr lang="en-US" altLang="en-US" dirty="0">
                <a:hlinkClick r:id="rId3"/>
              </a:rPr>
              <a:t>mun.mah13@imperial.ac.uk</a:t>
            </a:r>
            <a:r>
              <a:rPr lang="en-US" altLang="en-US" dirty="0"/>
              <a:t> </a:t>
            </a:r>
          </a:p>
          <a:p>
            <a:pPr marL="0" indent="0" eaLnBrk="1" hangingPunct="1"/>
            <a:r>
              <a:rPr lang="en-US" altLang="en-US" dirty="0"/>
              <a:t>Department of Civil and Environmental Engineering Imperial College London</a:t>
            </a:r>
          </a:p>
          <a:p>
            <a:pPr marL="0" indent="0" eaLnBrk="1" hangingPunct="1"/>
            <a:endParaRPr lang="en-US" altLang="en-US" dirty="0"/>
          </a:p>
          <a:p>
            <a:pPr marL="0" indent="0" eaLnBrk="1" hangingPunct="1"/>
            <a:r>
              <a:rPr lang="en-US" altLang="en-US" dirty="0"/>
              <a:t>13 June 2017</a:t>
            </a:r>
          </a:p>
        </p:txBody>
      </p:sp>
    </p:spTree>
    <p:extLst>
      <p:ext uri="{BB962C8B-B14F-4D97-AF65-F5344CB8AC3E}">
        <p14:creationId xmlns:p14="http://schemas.microsoft.com/office/powerpoint/2010/main" val="312170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93C9-94D7-4A15-956D-CE6653C4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Vehicle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42A7A-60F9-4D14-8931-513F7F9EA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AD1BA-D2F7-40FA-A661-2A4C9E97E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4EA9B-9A11-4EA8-BB23-4325FED563A2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523653" y="1247495"/>
            <a:ext cx="37719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/>
              <a:t>Route Taken</a:t>
            </a:r>
          </a:p>
          <a:p>
            <a:pPr lvl="1" fontAlgn="base"/>
            <a:r>
              <a:rPr lang="en-US" sz="1800" dirty="0"/>
              <a:t>Urban Roads</a:t>
            </a:r>
          </a:p>
          <a:p>
            <a:pPr lvl="1" fontAlgn="base"/>
            <a:r>
              <a:rPr lang="en-US" sz="1800" dirty="0"/>
              <a:t>Rural Roads</a:t>
            </a:r>
          </a:p>
          <a:p>
            <a:pPr lvl="1" fontAlgn="base"/>
            <a:r>
              <a:rPr lang="en-US" sz="1800" dirty="0"/>
              <a:t>Motorway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/>
              <a:t>2 phones used</a:t>
            </a:r>
          </a:p>
          <a:p>
            <a:pPr lvl="1" fontAlgn="base"/>
            <a:r>
              <a:rPr lang="en-US" sz="1800" dirty="0"/>
              <a:t>Unconstrained</a:t>
            </a:r>
          </a:p>
          <a:p>
            <a:pPr lvl="1" fontAlgn="base"/>
            <a:r>
              <a:rPr lang="en-US" sz="1800" dirty="0"/>
              <a:t>Constrained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/>
              <a:t>HVM200 Seat Pad also present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/>
            <a:br>
              <a:rPr lang="en-US" kern="0" dirty="0">
                <a:solidFill>
                  <a:srgbClr val="040404"/>
                </a:solidFill>
                <a:latin typeface="+mj-lt"/>
              </a:rPr>
            </a:br>
            <a:endParaRPr lang="en-US" kern="0" dirty="0">
              <a:solidFill>
                <a:srgbClr val="04040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40404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B33F2-8F2A-455F-8B50-6D2F4C04201A}"/>
              </a:ext>
            </a:extLst>
          </p:cNvPr>
          <p:cNvSpPr/>
          <p:nvPr/>
        </p:nvSpPr>
        <p:spPr>
          <a:xfrm>
            <a:off x="5274003" y="2577090"/>
            <a:ext cx="364250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Time Alignment</a:t>
            </a:r>
          </a:p>
        </p:txBody>
      </p:sp>
    </p:spTree>
    <p:extLst>
      <p:ext uri="{BB962C8B-B14F-4D97-AF65-F5344CB8AC3E}">
        <p14:creationId xmlns:p14="http://schemas.microsoft.com/office/powerpoint/2010/main" val="326081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0AA82-13FF-4C15-88E5-687FF05D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Accuracy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EF0A9-0558-4086-92FD-484F1034F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396FCA-5BD3-473B-A473-23FBD9255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A4378-1620-4BF2-9CE6-C6319DF619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3788" y="858346"/>
            <a:ext cx="4179498" cy="2427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ADB6D-28CF-47BB-96B2-49BF62C31F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3788" y="3876784"/>
            <a:ext cx="4208827" cy="26017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54146D-71EA-4244-8ED1-9AA183C0836B}"/>
              </a:ext>
            </a:extLst>
          </p:cNvPr>
          <p:cNvSpPr/>
          <p:nvPr/>
        </p:nvSpPr>
        <p:spPr>
          <a:xfrm>
            <a:off x="5573890" y="231240"/>
            <a:ext cx="18389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5F7A2-13E2-41C1-A19F-95691029892D}"/>
              </a:ext>
            </a:extLst>
          </p:cNvPr>
          <p:cNvSpPr txBox="1"/>
          <p:nvPr/>
        </p:nvSpPr>
        <p:spPr bwMode="auto">
          <a:xfrm>
            <a:off x="5050172" y="1853967"/>
            <a:ext cx="30452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1" kern="0" dirty="0">
                <a:solidFill>
                  <a:srgbClr val="040404"/>
                </a:solidFill>
                <a:latin typeface="+mj-lt"/>
              </a:rPr>
              <a:t>R</a:t>
            </a:r>
            <a:r>
              <a:rPr lang="en-US" i="0" kern="0" dirty="0">
                <a:solidFill>
                  <a:srgbClr val="040404"/>
                </a:solidFill>
                <a:latin typeface="+mj-lt"/>
              </a:rPr>
              <a:t> = 0.26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96A6E-09EA-45ED-A256-A006961FEAC1}"/>
              </a:ext>
            </a:extLst>
          </p:cNvPr>
          <p:cNvSpPr/>
          <p:nvPr/>
        </p:nvSpPr>
        <p:spPr>
          <a:xfrm>
            <a:off x="5050172" y="4779520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kern="0" dirty="0">
                <a:solidFill>
                  <a:srgbClr val="040404"/>
                </a:solidFill>
              </a:rPr>
              <a:t>R</a:t>
            </a:r>
            <a:r>
              <a:rPr lang="en-US" kern="0" dirty="0">
                <a:solidFill>
                  <a:srgbClr val="040404"/>
                </a:solidFill>
              </a:rPr>
              <a:t> = 0.70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B08B2-31FC-486F-AFC6-ADBA1070C20B}"/>
              </a:ext>
            </a:extLst>
          </p:cNvPr>
          <p:cNvSpPr txBox="1"/>
          <p:nvPr/>
        </p:nvSpPr>
        <p:spPr bwMode="auto">
          <a:xfrm>
            <a:off x="241502" y="3362091"/>
            <a:ext cx="41517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sz="1400" i="0" kern="0" dirty="0">
                <a:solidFill>
                  <a:srgbClr val="040404"/>
                </a:solidFill>
                <a:latin typeface="+mj-lt"/>
              </a:rPr>
              <a:t>Figure 1: </a:t>
            </a:r>
            <a:r>
              <a:rPr lang="en-US" sz="1400" i="0" kern="0" dirty="0" err="1">
                <a:solidFill>
                  <a:srgbClr val="040404"/>
                </a:solidFill>
                <a:latin typeface="+mj-lt"/>
              </a:rPr>
              <a:t>Seatpad</a:t>
            </a:r>
            <a:r>
              <a:rPr lang="en-US" sz="1400" i="0" kern="0" dirty="0">
                <a:solidFill>
                  <a:srgbClr val="040404"/>
                </a:solidFill>
                <a:latin typeface="+mj-lt"/>
              </a:rPr>
              <a:t> (top) against Phone App (bottom) without data modification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6FF0C-3D02-4778-B49D-E1C9F8AB9665}"/>
              </a:ext>
            </a:extLst>
          </p:cNvPr>
          <p:cNvSpPr/>
          <p:nvPr/>
        </p:nvSpPr>
        <p:spPr>
          <a:xfrm>
            <a:off x="179512" y="63347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kern="0" dirty="0">
                <a:solidFill>
                  <a:srgbClr val="040404"/>
                </a:solidFill>
              </a:rPr>
              <a:t>Figure 2: </a:t>
            </a:r>
            <a:r>
              <a:rPr lang="en-US" sz="1400" kern="0" dirty="0" err="1">
                <a:solidFill>
                  <a:srgbClr val="040404"/>
                </a:solidFill>
              </a:rPr>
              <a:t>Seatpad</a:t>
            </a:r>
            <a:r>
              <a:rPr lang="en-US" sz="1400" kern="0" dirty="0">
                <a:solidFill>
                  <a:srgbClr val="040404"/>
                </a:solidFill>
              </a:rPr>
              <a:t> (top) against Phone App (bottom) with data modification</a:t>
            </a:r>
          </a:p>
        </p:txBody>
      </p:sp>
    </p:spTree>
    <p:extLst>
      <p:ext uri="{BB962C8B-B14F-4D97-AF65-F5344CB8AC3E}">
        <p14:creationId xmlns:p14="http://schemas.microsoft.com/office/powerpoint/2010/main" val="24344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9F3056-6A39-4228-BD4B-881FFD6F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Accuracy (3)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B9A5-D853-471F-9C90-CBC0F9247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662CA-10CC-4780-B618-240C5F32BF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7CE5E-2FAE-42CF-81B6-4865B28C5DF1}"/>
              </a:ext>
            </a:extLst>
          </p:cNvPr>
          <p:cNvSpPr/>
          <p:nvPr/>
        </p:nvSpPr>
        <p:spPr>
          <a:xfrm>
            <a:off x="5556609" y="265245"/>
            <a:ext cx="15680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1E368-222F-40A2-81BE-6A796743C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502" y="969417"/>
            <a:ext cx="3956409" cy="2496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08D73-9BFF-42F1-9711-E2837FA9C0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502" y="4001277"/>
            <a:ext cx="3956409" cy="2322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9A27F0-8F58-4A01-A5B9-7B70FF86EA28}"/>
              </a:ext>
            </a:extLst>
          </p:cNvPr>
          <p:cNvSpPr txBox="1"/>
          <p:nvPr/>
        </p:nvSpPr>
        <p:spPr bwMode="auto">
          <a:xfrm>
            <a:off x="5050172" y="1853967"/>
            <a:ext cx="30452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1" kern="0" dirty="0">
                <a:solidFill>
                  <a:srgbClr val="040404"/>
                </a:solidFill>
                <a:latin typeface="+mj-lt"/>
              </a:rPr>
              <a:t>R</a:t>
            </a:r>
            <a:r>
              <a:rPr lang="en-US" i="0" kern="0" dirty="0">
                <a:solidFill>
                  <a:srgbClr val="040404"/>
                </a:solidFill>
                <a:latin typeface="+mj-lt"/>
              </a:rPr>
              <a:t> = 0.51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6D08C-BEEA-4A05-8745-53778E4E759B}"/>
              </a:ext>
            </a:extLst>
          </p:cNvPr>
          <p:cNvSpPr txBox="1"/>
          <p:nvPr/>
        </p:nvSpPr>
        <p:spPr bwMode="auto">
          <a:xfrm>
            <a:off x="5050172" y="5012576"/>
            <a:ext cx="30452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1" kern="0" dirty="0">
                <a:solidFill>
                  <a:srgbClr val="040404"/>
                </a:solidFill>
                <a:latin typeface="+mj-lt"/>
              </a:rPr>
              <a:t>R</a:t>
            </a:r>
            <a:r>
              <a:rPr lang="en-US" i="0" kern="0" dirty="0">
                <a:solidFill>
                  <a:srgbClr val="040404"/>
                </a:solidFill>
                <a:latin typeface="+mj-lt"/>
              </a:rPr>
              <a:t> = 0.71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92BDB-B055-44F9-94F4-1C776CF86B58}"/>
              </a:ext>
            </a:extLst>
          </p:cNvPr>
          <p:cNvSpPr txBox="1"/>
          <p:nvPr/>
        </p:nvSpPr>
        <p:spPr bwMode="auto">
          <a:xfrm>
            <a:off x="241502" y="3457788"/>
            <a:ext cx="41517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sz="1400" i="0" kern="0" dirty="0">
                <a:solidFill>
                  <a:srgbClr val="040404"/>
                </a:solidFill>
                <a:latin typeface="+mj-lt"/>
              </a:rPr>
              <a:t>Figure 1: </a:t>
            </a:r>
            <a:r>
              <a:rPr lang="en-US" sz="1400" i="0" kern="0" dirty="0" err="1">
                <a:solidFill>
                  <a:srgbClr val="040404"/>
                </a:solidFill>
                <a:latin typeface="+mj-lt"/>
              </a:rPr>
              <a:t>Seatpad</a:t>
            </a:r>
            <a:r>
              <a:rPr lang="en-US" sz="1400" i="0" kern="0" dirty="0">
                <a:solidFill>
                  <a:srgbClr val="040404"/>
                </a:solidFill>
                <a:latin typeface="+mj-lt"/>
              </a:rPr>
              <a:t> (top) against Phone App (bottom) without data modification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8F0FC-0592-4812-AA1B-1D67881CFC24}"/>
              </a:ext>
            </a:extLst>
          </p:cNvPr>
          <p:cNvSpPr/>
          <p:nvPr/>
        </p:nvSpPr>
        <p:spPr>
          <a:xfrm>
            <a:off x="179512" y="631351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kern="0" dirty="0">
                <a:solidFill>
                  <a:srgbClr val="040404"/>
                </a:solidFill>
              </a:rPr>
              <a:t>Figure 2: </a:t>
            </a:r>
            <a:r>
              <a:rPr lang="en-US" sz="1400" kern="0" dirty="0" err="1">
                <a:solidFill>
                  <a:srgbClr val="040404"/>
                </a:solidFill>
              </a:rPr>
              <a:t>Seatpad</a:t>
            </a:r>
            <a:r>
              <a:rPr lang="en-US" sz="1400" kern="0" dirty="0">
                <a:solidFill>
                  <a:srgbClr val="040404"/>
                </a:solidFill>
              </a:rPr>
              <a:t> (top) against Phone App (bottom) with data modification</a:t>
            </a:r>
          </a:p>
        </p:txBody>
      </p:sp>
    </p:spTree>
    <p:extLst>
      <p:ext uri="{BB962C8B-B14F-4D97-AF65-F5344CB8AC3E}">
        <p14:creationId xmlns:p14="http://schemas.microsoft.com/office/powerpoint/2010/main" val="29199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-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66" y="1857309"/>
            <a:ext cx="7588324" cy="3512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a prototype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comparable to HVM200?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capabilities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coordinates accurate?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phone models matter?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would you use the app in a car?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AC9A-55C9-49F8-9BAA-299B43D25E9D}"/>
              </a:ext>
            </a:extLst>
          </p:cNvPr>
          <p:cNvSpPr txBox="1"/>
          <p:nvPr/>
        </p:nvSpPr>
        <p:spPr bwMode="auto">
          <a:xfrm>
            <a:off x="674266" y="1108075"/>
            <a:ext cx="75883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0" kern="0" dirty="0">
                <a:solidFill>
                  <a:srgbClr val="040404"/>
                </a:solidFill>
                <a:latin typeface="+mj-lt"/>
              </a:rPr>
              <a:t>Can smartphones replace specially built devices like STAMPER or the HVM200 seat pad?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987B3-F435-403B-AE37-2366DAC23024}"/>
              </a:ext>
            </a:extLst>
          </p:cNvPr>
          <p:cNvSpPr/>
          <p:nvPr/>
        </p:nvSpPr>
        <p:spPr>
          <a:xfrm>
            <a:off x="4710894" y="2329074"/>
            <a:ext cx="43252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rgbClr val="FF0000"/>
                </a:solidFill>
              </a:rPr>
              <a:t>Correlation Coefficient of 0.5 – 0.7</a:t>
            </a:r>
            <a:endParaRPr 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EF097-B9DF-49CC-9045-9E6C727F16EF}"/>
              </a:ext>
            </a:extLst>
          </p:cNvPr>
          <p:cNvSpPr/>
          <p:nvPr/>
        </p:nvSpPr>
        <p:spPr>
          <a:xfrm>
            <a:off x="5300801" y="3613317"/>
            <a:ext cx="31454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Error between 2m – 16m</a:t>
            </a:r>
            <a:endParaRPr lang="en-US" sz="2000" b="1" cap="none" spc="0" dirty="0">
              <a:ln/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06564-42CA-41B1-85C2-E2FB12F5A5F0}"/>
              </a:ext>
            </a:extLst>
          </p:cNvPr>
          <p:cNvSpPr/>
          <p:nvPr/>
        </p:nvSpPr>
        <p:spPr>
          <a:xfrm>
            <a:off x="5001839" y="4067918"/>
            <a:ext cx="37433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rgbClr val="FF0000"/>
                </a:solidFill>
              </a:rPr>
              <a:t>No significant impacts using </a:t>
            </a:r>
          </a:p>
          <a:p>
            <a:pPr algn="ctr"/>
            <a:r>
              <a:rPr lang="en-US" sz="2000" b="1" dirty="0">
                <a:ln/>
                <a:solidFill>
                  <a:srgbClr val="FF0000"/>
                </a:solidFill>
              </a:rPr>
              <a:t>different phone models</a:t>
            </a:r>
            <a:endParaRPr 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EE94E-9AA2-4317-9F69-A341CB23B2F7}"/>
              </a:ext>
            </a:extLst>
          </p:cNvPr>
          <p:cNvSpPr/>
          <p:nvPr/>
        </p:nvSpPr>
        <p:spPr>
          <a:xfrm>
            <a:off x="4781908" y="4830296"/>
            <a:ext cx="43620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Constrained Phone recommended</a:t>
            </a:r>
            <a:endParaRPr lang="en-US" sz="2000" b="1" cap="none" spc="0" dirty="0">
              <a:ln/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6E0A1-94FF-4FEB-A210-4A594F00040F}"/>
              </a:ext>
            </a:extLst>
          </p:cNvPr>
          <p:cNvSpPr/>
          <p:nvPr/>
        </p:nvSpPr>
        <p:spPr>
          <a:xfrm>
            <a:off x="288369" y="5754233"/>
            <a:ext cx="36599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Pothole Detection Capability</a:t>
            </a:r>
          </a:p>
          <a:p>
            <a:pPr algn="ctr"/>
            <a:r>
              <a:rPr lang="en-US" sz="2000" b="1" dirty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 at 70% true positive</a:t>
            </a:r>
            <a:endParaRPr lang="en-US" sz="2000" b="1" cap="none" spc="0" dirty="0">
              <a:ln/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FFAA11-8C7A-4DD6-B80D-D288DD46E0D3}"/>
              </a:ext>
            </a:extLst>
          </p:cNvPr>
          <p:cNvSpPr/>
          <p:nvPr/>
        </p:nvSpPr>
        <p:spPr>
          <a:xfrm>
            <a:off x="4297467" y="5708066"/>
            <a:ext cx="4453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rgbClr val="FF0000"/>
                </a:solidFill>
              </a:rPr>
              <a:t>Linear model insufficient to predict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Observed values. </a:t>
            </a:r>
          </a:p>
        </p:txBody>
      </p:sp>
    </p:spTree>
    <p:extLst>
      <p:ext uri="{BB962C8B-B14F-4D97-AF65-F5344CB8AC3E}">
        <p14:creationId xmlns:p14="http://schemas.microsoft.com/office/powerpoint/2010/main" val="102748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704" y="1057766"/>
            <a:ext cx="7588324" cy="30935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Potholes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4000 deaths in Korea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£118 million to fix (1 year)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£20 million savings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F64D-2763-4FE6-9EDB-5ECC312E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25290-6CDE-4B68-9134-E0AA1C324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875BA-5AF6-4B87-957D-AE2C26035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stamper accelerometer">
            <a:extLst>
              <a:ext uri="{FF2B5EF4-FFF2-40B4-BE49-F238E27FC236}">
                <a16:creationId xmlns:a16="http://schemas.microsoft.com/office/drawing/2014/main" id="{759E48B9-D763-4DB4-B4D2-ECF9130B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68" y="2437264"/>
            <a:ext cx="3238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VM200 seatpad cost">
            <a:extLst>
              <a:ext uri="{FF2B5EF4-FFF2-40B4-BE49-F238E27FC236}">
                <a16:creationId xmlns:a16="http://schemas.microsoft.com/office/drawing/2014/main" id="{0E06E12F-37B9-4A43-B10F-65552FDB4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57" y="1993942"/>
            <a:ext cx="1495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VM200 seatpad cost">
            <a:extLst>
              <a:ext uri="{FF2B5EF4-FFF2-40B4-BE49-F238E27FC236}">
                <a16:creationId xmlns:a16="http://schemas.microsoft.com/office/drawing/2014/main" id="{B097B5AF-23EA-466A-A263-2A43315B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80" y="4622335"/>
            <a:ext cx="3758823" cy="199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41A2E-DE30-4680-80C9-32D947CE88F1}"/>
              </a:ext>
            </a:extLst>
          </p:cNvPr>
          <p:cNvCxnSpPr/>
          <p:nvPr/>
        </p:nvCxnSpPr>
        <p:spPr bwMode="auto">
          <a:xfrm>
            <a:off x="4664279" y="919978"/>
            <a:ext cx="83890" cy="58247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4040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06CD1D-7287-4E81-940D-56D05A4C24B7}"/>
              </a:ext>
            </a:extLst>
          </p:cNvPr>
          <p:cNvSpPr/>
          <p:nvPr/>
        </p:nvSpPr>
        <p:spPr>
          <a:xfrm>
            <a:off x="516844" y="813820"/>
            <a:ext cx="3070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Seat pad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607CF-FA22-4D02-9708-BA987A37984D}"/>
              </a:ext>
            </a:extLst>
          </p:cNvPr>
          <p:cNvSpPr/>
          <p:nvPr/>
        </p:nvSpPr>
        <p:spPr>
          <a:xfrm>
            <a:off x="5154948" y="919978"/>
            <a:ext cx="3682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STAMPER</a:t>
            </a:r>
          </a:p>
        </p:txBody>
      </p:sp>
    </p:spTree>
    <p:extLst>
      <p:ext uri="{BB962C8B-B14F-4D97-AF65-F5344CB8AC3E}">
        <p14:creationId xmlns:p14="http://schemas.microsoft.com/office/powerpoint/2010/main" val="138229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773A-3894-4615-8504-6D1A1CF0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FA11-CF81-4E4E-9BB8-455AC3F3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27" y="1285538"/>
            <a:ext cx="4292018" cy="50405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Potholes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4000 deaths in Korea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£118 million to fix (1 year)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£20 million savings</a:t>
            </a:r>
          </a:p>
          <a:p>
            <a:pPr marL="0" indent="0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Specially built devices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£30,000 per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Ride comfort via ISO-2631 standard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Vehicle costs (Price of car, maintenance, driver wage)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1C797-2EEA-49BB-AC65-C3B4EB833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CAC98-5E7E-4ACF-9778-D0423F3941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37925-2526-4E9F-AE2E-1539F0E41757}"/>
              </a:ext>
            </a:extLst>
          </p:cNvPr>
          <p:cNvSpPr txBox="1"/>
          <p:nvPr/>
        </p:nvSpPr>
        <p:spPr bwMode="auto">
          <a:xfrm>
            <a:off x="5421652" y="1472226"/>
            <a:ext cx="356295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/>
            <a:r>
              <a:rPr lang="en-US" i="0" kern="0" dirty="0">
                <a:solidFill>
                  <a:srgbClr val="040404"/>
                </a:solidFill>
                <a:latin typeface="+mj-lt"/>
              </a:rPr>
              <a:t>App Savings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£</a:t>
            </a: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30,000 per STAMPER unit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Vehicle Costs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£20 million savings</a:t>
            </a:r>
          </a:p>
          <a:p>
            <a:pPr algn="ctr"/>
            <a:endParaRPr lang="en-US" kern="0" dirty="0">
              <a:solidFill>
                <a:srgbClr val="040404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i="0" kern="0" dirty="0">
              <a:solidFill>
                <a:srgbClr val="040404"/>
              </a:solidFill>
              <a:latin typeface="+mj-lt"/>
            </a:endParaRPr>
          </a:p>
          <a:p>
            <a:pPr marL="0" indent="0"/>
            <a:endParaRPr lang="en-US" i="0" kern="0" dirty="0">
              <a:solidFill>
                <a:srgbClr val="04040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35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66" y="2261462"/>
            <a:ext cx="7588324" cy="35120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a prototype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comparable to HVM200?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capabilities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coordinates accurate?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phone models matter?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would you use the app in a car?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AC9A-55C9-49F8-9BAA-299B43D25E9D}"/>
              </a:ext>
            </a:extLst>
          </p:cNvPr>
          <p:cNvSpPr txBox="1"/>
          <p:nvPr/>
        </p:nvSpPr>
        <p:spPr bwMode="auto">
          <a:xfrm>
            <a:off x="674266" y="1283516"/>
            <a:ext cx="75883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0" kern="0" dirty="0">
                <a:solidFill>
                  <a:srgbClr val="040404"/>
                </a:solidFill>
                <a:latin typeface="+mj-lt"/>
              </a:rPr>
              <a:t>Can smartphones replace specially built devices like STAMPER or the HVM200 seat pad?</a:t>
            </a:r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3F20-5332-4C01-9DF4-A7D8472C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5E504-6818-4B01-A3F5-7FB39671E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72BD-4E74-4BA7-8D3C-036DFF07BC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B5B88-9BCC-4E99-AC80-A9E82D8C4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2" y="1048566"/>
            <a:ext cx="3153324" cy="5605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A5431-008A-48F7-B27F-CC712C53C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2" y="1048565"/>
            <a:ext cx="3153324" cy="560590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5BFE0D-E0D8-48FD-BD36-F5484EB1F563}"/>
              </a:ext>
            </a:extLst>
          </p:cNvPr>
          <p:cNvSpPr/>
          <p:nvPr/>
        </p:nvSpPr>
        <p:spPr>
          <a:xfrm>
            <a:off x="4189225" y="3316851"/>
            <a:ext cx="1520456" cy="55289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4040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i="0" dirty="0">
              <a:solidFill>
                <a:srgbClr val="040404"/>
              </a:solidFill>
              <a:latin typeface="+mn-lt"/>
            </a:endParaRPr>
          </a:p>
        </p:txBody>
      </p:sp>
      <p:pic>
        <p:nvPicPr>
          <p:cNvPr id="1026" name="Picture 2" descr="Image result for server">
            <a:extLst>
              <a:ext uri="{FF2B5EF4-FFF2-40B4-BE49-F238E27FC236}">
                <a16:creationId xmlns:a16="http://schemas.microsoft.com/office/drawing/2014/main" id="{90127300-613D-4020-8EEC-6E3A378D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04" y="2062715"/>
            <a:ext cx="3061166" cy="30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0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7372-58A2-4D12-B3A4-BD140154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E6C3-0D11-448D-B33C-C31AD9F89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82691-0BBF-4A85-B47F-D453CE707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0F646-D2EF-4A24-9070-9C035C3ED2C6}"/>
              </a:ext>
            </a:extLst>
          </p:cNvPr>
          <p:cNvSpPr/>
          <p:nvPr/>
        </p:nvSpPr>
        <p:spPr>
          <a:xfrm>
            <a:off x="2538759" y="1510674"/>
            <a:ext cx="4172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Bicycle Test</a:t>
            </a:r>
          </a:p>
        </p:txBody>
      </p:sp>
    </p:spTree>
    <p:extLst>
      <p:ext uri="{BB962C8B-B14F-4D97-AF65-F5344CB8AC3E}">
        <p14:creationId xmlns:p14="http://schemas.microsoft.com/office/powerpoint/2010/main" val="10614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589F81-4BDA-4937-A5B1-76A5F1AB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92471-FDC4-45CB-8590-7E1D3DB91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3EFE2-2173-4894-ACB8-D0D6B4820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A4F72-928C-4E1B-8861-0C8681D0DD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1827" y="1048566"/>
            <a:ext cx="3359112" cy="2321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9A6F9-BAF6-4424-84B7-0D53D4F4F1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4337" y="1048566"/>
            <a:ext cx="3026595" cy="2321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BE673-B1BD-41B7-8BFE-7CDC494009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1827" y="3608021"/>
            <a:ext cx="3359112" cy="2594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D4401-98E1-4555-BD65-792F6A826E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78867" y="3605508"/>
            <a:ext cx="3026595" cy="2597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F8E54B-A0B0-46BD-A0EB-767A8E0F5270}"/>
              </a:ext>
            </a:extLst>
          </p:cNvPr>
          <p:cNvSpPr txBox="1"/>
          <p:nvPr/>
        </p:nvSpPr>
        <p:spPr bwMode="auto">
          <a:xfrm>
            <a:off x="922789" y="6451134"/>
            <a:ext cx="31290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0" kern="0" dirty="0">
                <a:solidFill>
                  <a:srgbClr val="040404"/>
                </a:solidFill>
                <a:latin typeface="+mj-lt"/>
              </a:rPr>
              <a:t>3m width, error of 2.57m.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DBECE-E64B-42FF-B82B-CEE160FE5997}"/>
              </a:ext>
            </a:extLst>
          </p:cNvPr>
          <p:cNvSpPr txBox="1"/>
          <p:nvPr/>
        </p:nvSpPr>
        <p:spPr bwMode="auto">
          <a:xfrm>
            <a:off x="5154448" y="6414330"/>
            <a:ext cx="3026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/>
            <a:r>
              <a:rPr lang="en-US" i="0" kern="0" dirty="0">
                <a:solidFill>
                  <a:srgbClr val="040404"/>
                </a:solidFill>
                <a:latin typeface="+mj-lt"/>
              </a:rPr>
              <a:t>5m width, error of 16.27m</a:t>
            </a:r>
          </a:p>
        </p:txBody>
      </p:sp>
      <p:pic>
        <p:nvPicPr>
          <p:cNvPr id="2050" name="Picture 2" descr="Image result for location symbol">
            <a:extLst>
              <a:ext uri="{FF2B5EF4-FFF2-40B4-BE49-F238E27FC236}">
                <a16:creationId xmlns:a16="http://schemas.microsoft.com/office/drawing/2014/main" id="{B5C17B0D-A95B-41EE-813B-B923ADAB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906" y="2099108"/>
            <a:ext cx="324847" cy="49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cation symbol">
            <a:extLst>
              <a:ext uri="{FF2B5EF4-FFF2-40B4-BE49-F238E27FC236}">
                <a16:creationId xmlns:a16="http://schemas.microsoft.com/office/drawing/2014/main" id="{2E3AD42C-3403-4F60-8EB8-5B1B5F04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84" y="1817041"/>
            <a:ext cx="324847" cy="49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339E2B4-39D1-4E53-92C6-883D1175F1DC}"/>
              </a:ext>
            </a:extLst>
          </p:cNvPr>
          <p:cNvSpPr/>
          <p:nvPr/>
        </p:nvSpPr>
        <p:spPr>
          <a:xfrm rot="20893407">
            <a:off x="4129058" y="2375826"/>
            <a:ext cx="1464666" cy="101895"/>
          </a:xfrm>
          <a:prstGeom prst="leftRightArrow">
            <a:avLst/>
          </a:prstGeom>
          <a:ln>
            <a:solidFill>
              <a:srgbClr val="04040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i="0" dirty="0">
              <a:solidFill>
                <a:srgbClr val="040404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7309A-BF4C-4900-8C10-0F381F5D4FC3}"/>
              </a:ext>
            </a:extLst>
          </p:cNvPr>
          <p:cNvSpPr/>
          <p:nvPr/>
        </p:nvSpPr>
        <p:spPr>
          <a:xfrm>
            <a:off x="-2028674" y="1586208"/>
            <a:ext cx="85208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Coordinates by Phone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7A2B08-E1CC-488B-87D5-C49492670001}"/>
              </a:ext>
            </a:extLst>
          </p:cNvPr>
          <p:cNvSpPr/>
          <p:nvPr/>
        </p:nvSpPr>
        <p:spPr>
          <a:xfrm>
            <a:off x="5827479" y="1797598"/>
            <a:ext cx="24913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Actual Location</a:t>
            </a:r>
          </a:p>
        </p:txBody>
      </p:sp>
    </p:spTree>
    <p:extLst>
      <p:ext uri="{BB962C8B-B14F-4D97-AF65-F5344CB8AC3E}">
        <p14:creationId xmlns:p14="http://schemas.microsoft.com/office/powerpoint/2010/main" val="269254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 animBg="1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7372-58A2-4D12-B3A4-BD140154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E6C3-0D11-448D-B33C-C31AD9F89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82691-0BBF-4A85-B47F-D453CE707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0F646-D2EF-4A24-9070-9C035C3ED2C6}"/>
              </a:ext>
            </a:extLst>
          </p:cNvPr>
          <p:cNvSpPr/>
          <p:nvPr/>
        </p:nvSpPr>
        <p:spPr>
          <a:xfrm>
            <a:off x="2443062" y="1510674"/>
            <a:ext cx="4172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Bicycle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7FE63-322C-49AF-A276-72529B1D7CF6}"/>
              </a:ext>
            </a:extLst>
          </p:cNvPr>
          <p:cNvSpPr/>
          <p:nvPr/>
        </p:nvSpPr>
        <p:spPr>
          <a:xfrm>
            <a:off x="2153093" y="3162487"/>
            <a:ext cx="4942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 Vehicle Test</a:t>
            </a:r>
          </a:p>
        </p:txBody>
      </p:sp>
    </p:spTree>
    <p:extLst>
      <p:ext uri="{BB962C8B-B14F-4D97-AF65-F5344CB8AC3E}">
        <p14:creationId xmlns:p14="http://schemas.microsoft.com/office/powerpoint/2010/main" val="112381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6C7070"/>
      </a:dk1>
      <a:lt1>
        <a:srgbClr val="FFFFFF"/>
      </a:lt1>
      <a:dk2>
        <a:srgbClr val="003D81"/>
      </a:dk2>
      <a:lt2>
        <a:srgbClr val="009067"/>
      </a:lt2>
      <a:accent1>
        <a:srgbClr val="C51638"/>
      </a:accent1>
      <a:accent2>
        <a:srgbClr val="47226C"/>
      </a:accent2>
      <a:accent3>
        <a:srgbClr val="FFFFFF"/>
      </a:accent3>
      <a:accent4>
        <a:srgbClr val="5B5F5F"/>
      </a:accent4>
      <a:accent5>
        <a:srgbClr val="DFABAE"/>
      </a:accent5>
      <a:accent6>
        <a:srgbClr val="3F1E61"/>
      </a:accent6>
      <a:hlink>
        <a:srgbClr val="003966"/>
      </a:hlink>
      <a:folHlink>
        <a:srgbClr val="E68E2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040404"/>
          </a:solidFill>
        </a:ln>
      </a:spPr>
      <a:bodyPr wrap="square" rtlCol="0" anchor="ctr">
        <a:spAutoFit/>
      </a:bodyPr>
      <a:lstStyle>
        <a:defPPr algn="ctr">
          <a:defRPr i="0" dirty="0" smtClean="0">
            <a:solidFill>
              <a:srgbClr val="040404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40404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0" indent="0">
          <a:defRPr i="0" kern="0" dirty="0" smtClean="0">
            <a:solidFill>
              <a:srgbClr val="040404"/>
            </a:solidFill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6C7070"/>
        </a:dk1>
        <a:lt1>
          <a:srgbClr val="FFFFFF"/>
        </a:lt1>
        <a:dk2>
          <a:srgbClr val="003D81"/>
        </a:dk2>
        <a:lt2>
          <a:srgbClr val="009067"/>
        </a:lt2>
        <a:accent1>
          <a:srgbClr val="C51638"/>
        </a:accent1>
        <a:accent2>
          <a:srgbClr val="47226C"/>
        </a:accent2>
        <a:accent3>
          <a:srgbClr val="FFFFFF"/>
        </a:accent3>
        <a:accent4>
          <a:srgbClr val="5B5F5F"/>
        </a:accent4>
        <a:accent5>
          <a:srgbClr val="DFABAE"/>
        </a:accent5>
        <a:accent6>
          <a:srgbClr val="3F1E61"/>
        </a:accent6>
        <a:hlink>
          <a:srgbClr val="003966"/>
        </a:hlink>
        <a:folHlink>
          <a:srgbClr val="E68E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10460</TotalTime>
  <Words>324</Words>
  <Application>Microsoft Office PowerPoint</Application>
  <PresentationFormat>On-screen Show (4:3)</PresentationFormat>
  <Paragraphs>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Impact</vt:lpstr>
      <vt:lpstr>Times New Roman</vt:lpstr>
      <vt:lpstr>Wingdings</vt:lpstr>
      <vt:lpstr>Standarddesign</vt:lpstr>
      <vt:lpstr>Development of Mobile Application for Measuring Vehicle Ride Comfort and Road Surface Quality</vt:lpstr>
      <vt:lpstr>Motivations</vt:lpstr>
      <vt:lpstr>PowerPoint Presentation</vt:lpstr>
      <vt:lpstr>Motivations</vt:lpstr>
      <vt:lpstr>Project Objectives</vt:lpstr>
      <vt:lpstr>App Demo</vt:lpstr>
      <vt:lpstr>Experiments</vt:lpstr>
      <vt:lpstr>GPS</vt:lpstr>
      <vt:lpstr>Experiments</vt:lpstr>
      <vt:lpstr>In Vehicle Test</vt:lpstr>
      <vt:lpstr>Accelerometer Accuracy (2)</vt:lpstr>
      <vt:lpstr>Accelerometer Accuracy (3)</vt:lpstr>
      <vt:lpstr>Project Objectives -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CI9-T-16 Transport and Environment</dc:title>
  <dc:creator>Stettler, Marc E J</dc:creator>
  <cp:lastModifiedBy>Mah Mun Chun</cp:lastModifiedBy>
  <cp:revision>223</cp:revision>
  <dcterms:created xsi:type="dcterms:W3CDTF">2016-01-22T10:13:57Z</dcterms:created>
  <dcterms:modified xsi:type="dcterms:W3CDTF">2017-06-18T14:33:28Z</dcterms:modified>
</cp:coreProperties>
</file>